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77" r:id="rId4"/>
    <p:sldId id="262" r:id="rId5"/>
    <p:sldId id="310" r:id="rId6"/>
    <p:sldId id="311" r:id="rId7"/>
    <p:sldId id="312" r:id="rId8"/>
    <p:sldId id="280" r:id="rId9"/>
    <p:sldId id="278" r:id="rId10"/>
    <p:sldId id="272" r:id="rId11"/>
    <p:sldId id="259" r:id="rId12"/>
    <p:sldId id="279" r:id="rId13"/>
    <p:sldId id="281" r:id="rId14"/>
    <p:sldId id="284" r:id="rId15"/>
    <p:sldId id="282" r:id="rId16"/>
    <p:sldId id="285" r:id="rId17"/>
    <p:sldId id="287" r:id="rId18"/>
    <p:sldId id="286" r:id="rId19"/>
    <p:sldId id="288" r:id="rId20"/>
    <p:sldId id="289" r:id="rId21"/>
    <p:sldId id="291" r:id="rId22"/>
    <p:sldId id="292" r:id="rId23"/>
    <p:sldId id="293" r:id="rId24"/>
    <p:sldId id="295" r:id="rId25"/>
    <p:sldId id="296" r:id="rId26"/>
    <p:sldId id="298" r:id="rId27"/>
    <p:sldId id="300" r:id="rId28"/>
    <p:sldId id="299" r:id="rId29"/>
    <p:sldId id="302" r:id="rId30"/>
    <p:sldId id="304" r:id="rId31"/>
    <p:sldId id="305" r:id="rId32"/>
    <p:sldId id="306" r:id="rId33"/>
    <p:sldId id="308" r:id="rId34"/>
    <p:sldId id="309" r:id="rId35"/>
    <p:sldId id="276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5" autoAdjust="0"/>
    <p:restoredTop sz="94660"/>
  </p:normalViewPr>
  <p:slideViewPr>
    <p:cSldViewPr snapToGrid="0">
      <p:cViewPr varScale="1">
        <p:scale>
          <a:sx n="61" d="100"/>
          <a:sy n="61" d="100"/>
        </p:scale>
        <p:origin x="7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4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emf"/><Relationship Id="rId4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Relationship Id="rId4" Type="http://schemas.openxmlformats.org/officeDocument/2006/relationships/image" Target="../media/image4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77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4129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1503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201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Note that, in Kai’s work only offers an inspiration for parallel processing, did not offer a complete calibration method, because he did not offer the method to get Zw.</a:t>
            </a:r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9221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0037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7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833018" y="-1623217"/>
            <a:ext cx="4525963" cy="1097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垂直排列标题与 文本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285037" y="1828801"/>
            <a:ext cx="5851525" cy="27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8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2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3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963083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963083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97600" y="1600200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09600" y="1535112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93367" y="1535112"/>
            <a:ext cx="538903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93367" y="2174875"/>
            <a:ext cx="5389032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内容与标题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084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766732" y="273051"/>
            <a:ext cx="6815666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09600" y="1435100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89716" y="4800600"/>
            <a:ext cx="7315200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2389716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389716" y="5367337"/>
            <a:ext cx="7315200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7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4.png"/><Relationship Id="rId11" Type="http://schemas.openxmlformats.org/officeDocument/2006/relationships/image" Target="../media/image31.wmf"/><Relationship Id="rId5" Type="http://schemas.openxmlformats.org/officeDocument/2006/relationships/image" Target="../media/image33.pn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36.png"/><Relationship Id="rId1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png"/><Relationship Id="rId11" Type="http://schemas.openxmlformats.org/officeDocument/2006/relationships/image" Target="../media/image39.wmf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10" Type="http://schemas.openxmlformats.org/officeDocument/2006/relationships/oleObject" Target="../embeddings/oleObject9.bin"/><Relationship Id="rId4" Type="http://schemas.openxmlformats.org/officeDocument/2006/relationships/image" Target="../media/image37.emf"/><Relationship Id="rId9" Type="http://schemas.openxmlformats.org/officeDocument/2006/relationships/image" Target="../media/image20.png"/><Relationship Id="rId14" Type="http://schemas.openxmlformats.org/officeDocument/2006/relationships/image" Target="../media/image4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4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46.emf"/><Relationship Id="rId4" Type="http://schemas.openxmlformats.org/officeDocument/2006/relationships/image" Target="../media/image42.emf"/><Relationship Id="rId9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9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4.emf"/><Relationship Id="rId7" Type="http://schemas.openxmlformats.org/officeDocument/2006/relationships/image" Target="../media/image57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66.emf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65.wmf"/><Relationship Id="rId4" Type="http://schemas.openxmlformats.org/officeDocument/2006/relationships/image" Target="../media/image67.png"/><Relationship Id="rId9" Type="http://schemas.openxmlformats.org/officeDocument/2006/relationships/oleObject" Target="../embeddings/oleObject1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77.emf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4.e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76.wmf"/><Relationship Id="rId4" Type="http://schemas.openxmlformats.org/officeDocument/2006/relationships/image" Target="../media/image78.emf"/><Relationship Id="rId9" Type="http://schemas.openxmlformats.org/officeDocument/2006/relationships/oleObject" Target="../embeddings/oleObject2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81.PNG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4.e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80.wmf"/><Relationship Id="rId4" Type="http://schemas.openxmlformats.org/officeDocument/2006/relationships/image" Target="../media/image82.PNG"/><Relationship Id="rId9" Type="http://schemas.openxmlformats.org/officeDocument/2006/relationships/oleObject" Target="../embeddings/oleObject24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89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1.emf"/><Relationship Id="rId18" Type="http://schemas.openxmlformats.org/officeDocument/2006/relationships/oleObject" Target="../embeddings/oleObject5.bin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oleObject" Target="../embeddings/oleObject2.bin"/><Relationship Id="rId1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11" Type="http://schemas.openxmlformats.org/officeDocument/2006/relationships/image" Target="../media/image10.wmf"/><Relationship Id="rId5" Type="http://schemas.openxmlformats.org/officeDocument/2006/relationships/image" Target="../media/image17.emf"/><Relationship Id="rId15" Type="http://schemas.openxmlformats.org/officeDocument/2006/relationships/image" Target="../media/image12.emf"/><Relationship Id="rId10" Type="http://schemas.openxmlformats.org/officeDocument/2006/relationships/oleObject" Target="../embeddings/oleObject1.bin"/><Relationship Id="rId19" Type="http://schemas.openxmlformats.org/officeDocument/2006/relationships/image" Target="../media/image14.wmf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16.png"/><Relationship Id="rId7" Type="http://schemas.openxmlformats.org/officeDocument/2006/relationships/image" Target="../media/image25.emf"/><Relationship Id="rId12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2.bin"/><Relationship Id="rId5" Type="http://schemas.openxmlformats.org/officeDocument/2006/relationships/image" Target="../media/image23.emf"/><Relationship Id="rId10" Type="http://schemas.openxmlformats.org/officeDocument/2006/relationships/image" Target="../media/image27.emf"/><Relationship Id="rId4" Type="http://schemas.openxmlformats.org/officeDocument/2006/relationships/image" Target="../media/image22.png"/><Relationship Id="rId9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609600" y="1075025"/>
            <a:ext cx="10972800" cy="185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RGBD Cameras’ Per-Pixel Calibration and Natural 3D Reconstruction on GPU</a:t>
            </a:r>
            <a:endParaRPr lang="en-US" sz="3959" dirty="0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647800" y="3771950"/>
            <a:ext cx="5554800" cy="2513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Dr. Lau,  advisor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Dr. Hastings, committee member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Dr. Cheung,  committee member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				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By:  Sen Li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795525" y="-152400"/>
            <a:ext cx="11777700" cy="67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From Camera Space to Image Space with Lens Distortions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025" y="701799"/>
            <a:ext cx="10732912" cy="607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575417" y="-187994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Academic 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762000" y="881503"/>
            <a:ext cx="390575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buClr>
                <a:srgbClr val="980000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980000"/>
                </a:solidFill>
              </a:rPr>
              <a:t>Pinhole-Camera Model</a:t>
            </a:r>
            <a:endParaRPr sz="2800" dirty="0"/>
          </a:p>
        </p:txBody>
      </p:sp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937" y="1467511"/>
            <a:ext cx="917257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631874" y="898595"/>
            <a:ext cx="4303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980000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(Calibration and Reconstruction)</a:t>
            </a:r>
          </a:p>
        </p:txBody>
      </p:sp>
      <p:pic>
        <p:nvPicPr>
          <p:cNvPr id="19" name="Shape 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3802" y="3395135"/>
            <a:ext cx="1666875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188"/>
          <p:cNvSpPr txBox="1">
            <a:spLocks noGrp="1"/>
          </p:cNvSpPr>
          <p:nvPr/>
        </p:nvSpPr>
        <p:spPr>
          <a:xfrm>
            <a:off x="311899" y="3643905"/>
            <a:ext cx="2067000" cy="47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400"/>
              <a:t>Intrinsic Matrix</a:t>
            </a:r>
          </a:p>
        </p:txBody>
      </p:sp>
      <p:sp>
        <p:nvSpPr>
          <p:cNvPr id="21" name="Shape 189"/>
          <p:cNvSpPr txBox="1">
            <a:spLocks noGrp="1"/>
          </p:cNvSpPr>
          <p:nvPr/>
        </p:nvSpPr>
        <p:spPr>
          <a:xfrm>
            <a:off x="301620" y="4600180"/>
            <a:ext cx="2271300" cy="47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400"/>
              <a:t>Extrinsic Matrix</a:t>
            </a:r>
          </a:p>
        </p:txBody>
      </p:sp>
      <p:pic>
        <p:nvPicPr>
          <p:cNvPr id="22" name="Shape 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4320" y="4600180"/>
            <a:ext cx="118110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86"/>
          <p:cNvSpPr txBox="1">
            <a:spLocks noGrp="1"/>
          </p:cNvSpPr>
          <p:nvPr/>
        </p:nvSpPr>
        <p:spPr>
          <a:xfrm>
            <a:off x="301022" y="5345648"/>
            <a:ext cx="3185700" cy="47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400" dirty="0"/>
              <a:t>Pinhole Camera Matrix :</a:t>
            </a:r>
          </a:p>
        </p:txBody>
      </p:sp>
      <p:pic>
        <p:nvPicPr>
          <p:cNvPr id="25" name="Shape 1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417" y="5773129"/>
            <a:ext cx="42291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7019" y="3564639"/>
            <a:ext cx="509587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88707" y="4519900"/>
            <a:ext cx="150495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61"/>
          <p:cNvSpPr txBox="1">
            <a:spLocks noGrp="1"/>
          </p:cNvSpPr>
          <p:nvPr/>
        </p:nvSpPr>
        <p:spPr>
          <a:xfrm>
            <a:off x="6734995" y="4435150"/>
            <a:ext cx="3005100" cy="47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400" dirty="0"/>
              <a:t>Distortion Parameters: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615410"/>
              </p:ext>
            </p:extLst>
          </p:nvPr>
        </p:nvGraphicFramePr>
        <p:xfrm>
          <a:off x="6119813" y="5259388"/>
          <a:ext cx="5940425" cy="146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Equation" r:id="rId10" imgW="4012920" imgH="990360" progId="Equation.DSMT4">
                  <p:embed/>
                </p:oleObj>
              </mc:Choice>
              <mc:Fallback>
                <p:oleObj name="Equation" r:id="rId10" imgW="4012920" imgH="99036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19813" y="5259388"/>
                        <a:ext cx="5940425" cy="1465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2"/>
          <p:cNvSpPr txBox="1">
            <a:spLocks/>
          </p:cNvSpPr>
          <p:nvPr/>
        </p:nvSpPr>
        <p:spPr>
          <a:xfrm>
            <a:off x="770546" y="6195540"/>
            <a:ext cx="6180966" cy="733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Inspiration: find a way to get per-pixel 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192973"/>
              </p:ext>
            </p:extLst>
          </p:nvPr>
        </p:nvGraphicFramePr>
        <p:xfrm>
          <a:off x="6812834" y="6267382"/>
          <a:ext cx="474223" cy="374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" name="Equation" r:id="rId3" imgW="530987" imgH="418747" progId="Equation.DSMT4">
                  <p:embed/>
                </p:oleObj>
              </mc:Choice>
              <mc:Fallback>
                <p:oleObj name="Equation" r:id="rId3" imgW="530987" imgH="418747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12834" y="6267382"/>
                        <a:ext cx="474223" cy="374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hape 108"/>
          <p:cNvSpPr txBox="1">
            <a:spLocks/>
          </p:cNvSpPr>
          <p:nvPr/>
        </p:nvSpPr>
        <p:spPr>
          <a:xfrm>
            <a:off x="787638" y="138015"/>
            <a:ext cx="639937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Traditional Undistorted Reconstruction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89697" y="132903"/>
            <a:ext cx="4303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980000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(High Order and Inverse)</a:t>
            </a:r>
          </a:p>
        </p:txBody>
      </p:sp>
      <p:sp>
        <p:nvSpPr>
          <p:cNvPr id="15" name="Shape 261"/>
          <p:cNvSpPr txBox="1">
            <a:spLocks noGrp="1"/>
          </p:cNvSpPr>
          <p:nvPr/>
        </p:nvSpPr>
        <p:spPr>
          <a:xfrm>
            <a:off x="1384426" y="749033"/>
            <a:ext cx="3005100" cy="47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000" dirty="0"/>
              <a:t>Distortion Parameters: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317" y="4699098"/>
            <a:ext cx="2307319" cy="4222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831" y="5176878"/>
            <a:ext cx="788821" cy="246112"/>
          </a:xfrm>
          <a:prstGeom prst="rect">
            <a:avLst/>
          </a:prstGeom>
        </p:spPr>
      </p:pic>
      <p:sp>
        <p:nvSpPr>
          <p:cNvPr id="20" name="Shape 108"/>
          <p:cNvSpPr txBox="1">
            <a:spLocks/>
          </p:cNvSpPr>
          <p:nvPr/>
        </p:nvSpPr>
        <p:spPr>
          <a:xfrm>
            <a:off x="787637" y="4138620"/>
            <a:ext cx="8689649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Want: Undistorted Natural 3D Reconstruction on GPU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798506"/>
              </p:ext>
            </p:extLst>
          </p:nvPr>
        </p:nvGraphicFramePr>
        <p:xfrm>
          <a:off x="6877627" y="709845"/>
          <a:ext cx="5302250" cy="146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5" name="Equation" r:id="rId7" imgW="3581280" imgH="990360" progId="Equation.DSMT4">
                  <p:embed/>
                </p:oleObj>
              </mc:Choice>
              <mc:Fallback>
                <p:oleObj name="Equation" r:id="rId7" imgW="3581280" imgH="99036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77627" y="709845"/>
                        <a:ext cx="5302250" cy="1465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Shape 109"/>
          <p:cNvSpPr txBox="1">
            <a:spLocks/>
          </p:cNvSpPr>
          <p:nvPr/>
        </p:nvSpPr>
        <p:spPr>
          <a:xfrm>
            <a:off x="770546" y="2230046"/>
            <a:ext cx="10972800" cy="6171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Kai’s : </a:t>
            </a:r>
            <a:r>
              <a:rPr lang="en-US" sz="2800" dirty="0">
                <a:solidFill>
                  <a:srgbClr val="C00000"/>
                </a:solidFill>
              </a:rPr>
              <a:t>“Natural” </a:t>
            </a:r>
            <a:r>
              <a:rPr lang="en-US" sz="2800" dirty="0" err="1">
                <a:solidFill>
                  <a:schemeClr val="tx1"/>
                </a:solidFill>
              </a:rPr>
              <a:t>Shader</a:t>
            </a:r>
            <a:r>
              <a:rPr lang="en-US" sz="2800" dirty="0">
                <a:solidFill>
                  <a:schemeClr val="tx1"/>
                </a:solidFill>
              </a:rPr>
              <a:t> Reconstruction 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                 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Order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6" name="Shape 1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2356085" y="5305593"/>
            <a:ext cx="430621" cy="2347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532347"/>
              </p:ext>
            </p:extLst>
          </p:nvPr>
        </p:nvGraphicFramePr>
        <p:xfrm>
          <a:off x="7469318" y="2976571"/>
          <a:ext cx="4402905" cy="860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" name="Equation" r:id="rId10" imgW="2463480" imgH="482400" progId="Equation.DSMT4">
                  <p:embed/>
                </p:oleObj>
              </mc:Choice>
              <mc:Fallback>
                <p:oleObj name="Equation" r:id="rId10" imgW="2463480" imgH="48240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69318" y="2976571"/>
                        <a:ext cx="4402905" cy="860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Shape 26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53141" y="807022"/>
            <a:ext cx="1504950" cy="30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929005"/>
              </p:ext>
            </p:extLst>
          </p:nvPr>
        </p:nvGraphicFramePr>
        <p:xfrm>
          <a:off x="392030" y="3019360"/>
          <a:ext cx="5792901" cy="764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" name="Equation" r:id="rId13" imgW="3644640" imgH="482400" progId="Equation.DSMT4">
                  <p:embed/>
                </p:oleObj>
              </mc:Choice>
              <mc:Fallback>
                <p:oleObj name="Equation" r:id="rId13" imgW="3644640" imgH="482400" progId="Equation.DSMT4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2030" y="3019360"/>
                        <a:ext cx="5792901" cy="764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Shape 26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87013" y="2366363"/>
            <a:ext cx="15049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69318" y="5043060"/>
            <a:ext cx="3823462" cy="96153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8108" y="5600912"/>
            <a:ext cx="3823461" cy="410968"/>
          </a:xfrm>
          <a:prstGeom prst="rect">
            <a:avLst/>
          </a:prstGeom>
        </p:spPr>
      </p:pic>
      <p:pic>
        <p:nvPicPr>
          <p:cNvPr id="37" name="Shape 25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28362" y="1266422"/>
            <a:ext cx="5095875" cy="752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4696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90" y="957129"/>
            <a:ext cx="4409430" cy="5883779"/>
          </a:xfrm>
          <a:prstGeom prst="rect">
            <a:avLst/>
          </a:prstGeom>
        </p:spPr>
      </p:pic>
      <p:sp>
        <p:nvSpPr>
          <p:cNvPr id="5" name="Shape 107"/>
          <p:cNvSpPr txBox="1">
            <a:spLocks/>
          </p:cNvSpPr>
          <p:nvPr/>
        </p:nvSpPr>
        <p:spPr>
          <a:xfrm>
            <a:off x="575417" y="-187994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Rail Calibration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040" y="1207050"/>
            <a:ext cx="6483270" cy="546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4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609600" y="112267"/>
            <a:ext cx="10972799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09600" y="1221897"/>
            <a:ext cx="10972800" cy="53892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342900">
              <a:spcBef>
                <a:spcPts val="0"/>
              </a:spcBef>
            </a:pPr>
            <a:r>
              <a:rPr lang="en-US" dirty="0"/>
              <a:t>Mount: camera and laser distance measurer</a:t>
            </a:r>
          </a:p>
          <a:p>
            <a:pPr lvl="0" indent="-342900">
              <a:spcBef>
                <a:spcPts val="0"/>
              </a:spcBef>
            </a:pPr>
            <a:r>
              <a:rPr lang="en-US" dirty="0"/>
              <a:t>Want: 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NIR: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RGB:</a:t>
            </a:r>
          </a:p>
          <a:p>
            <a:pPr lvl="0" indent="-342900"/>
            <a:r>
              <a:rPr lang="en-US" dirty="0"/>
              <a:t>Bound:</a:t>
            </a:r>
          </a:p>
          <a:p>
            <a:pPr lvl="1" indent="-342900"/>
            <a:r>
              <a:rPr lang="en-US" sz="2400" dirty="0"/>
              <a:t>            :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 Distance Measurer</a:t>
            </a:r>
          </a:p>
          <a:p>
            <a:pPr lvl="1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:  Uniform Round Dot Pattern</a:t>
            </a:r>
          </a:p>
          <a:p>
            <a:pPr lvl="0" indent="-342900"/>
            <a:r>
              <a:rPr lang="en-US" dirty="0"/>
              <a:t>Found (algorithms):</a:t>
            </a:r>
          </a:p>
          <a:p>
            <a:pPr lvl="1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Points 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Row, Col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)s Extraction;</a:t>
            </a:r>
          </a:p>
          <a:p>
            <a:pPr lvl="1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World Space Address Assignment;</a:t>
            </a:r>
          </a:p>
          <a:p>
            <a:pPr lvl="1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 Dense Transformation</a:t>
            </a: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648" y="1845818"/>
            <a:ext cx="3532027" cy="4713005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155230"/>
              </p:ext>
            </p:extLst>
          </p:nvPr>
        </p:nvGraphicFramePr>
        <p:xfrm>
          <a:off x="1824630" y="3594520"/>
          <a:ext cx="44132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Equation" r:id="rId5" imgW="440607" imgH="347486" progId="Equation.DSMT4">
                  <p:embed/>
                </p:oleObj>
              </mc:Choice>
              <mc:Fallback>
                <p:oleObj name="Equation" r:id="rId5" imgW="440607" imgH="34748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24630" y="3594520"/>
                        <a:ext cx="441325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356040"/>
              </p:ext>
            </p:extLst>
          </p:nvPr>
        </p:nvGraphicFramePr>
        <p:xfrm>
          <a:off x="1432756" y="4051215"/>
          <a:ext cx="858837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Equation" r:id="rId7" imgW="858265" imgH="347486" progId="Equation.DSMT4">
                  <p:embed/>
                </p:oleObj>
              </mc:Choice>
              <mc:Fallback>
                <p:oleObj name="Equation" r:id="rId7" imgW="858265" imgH="34748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32756" y="4051215"/>
                        <a:ext cx="858837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322615"/>
              </p:ext>
            </p:extLst>
          </p:nvPr>
        </p:nvGraphicFramePr>
        <p:xfrm>
          <a:off x="2291593" y="2238034"/>
          <a:ext cx="1627187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Equation" r:id="rId9" imgW="1627914" imgH="364067" progId="Equation.DSMT4">
                  <p:embed/>
                </p:oleObj>
              </mc:Choice>
              <mc:Fallback>
                <p:oleObj name="Equation" r:id="rId9" imgW="1627914" imgH="36406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91593" y="2238034"/>
                        <a:ext cx="1627187" cy="36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55129"/>
              </p:ext>
            </p:extLst>
          </p:nvPr>
        </p:nvGraphicFramePr>
        <p:xfrm>
          <a:off x="2265955" y="2567387"/>
          <a:ext cx="2205037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Equation" r:id="rId11" imgW="2205152" imgH="409575" progId="Equation.DSMT4">
                  <p:embed/>
                </p:oleObj>
              </mc:Choice>
              <mc:Fallback>
                <p:oleObj name="Equation" r:id="rId11" imgW="2205152" imgH="40957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65955" y="2567387"/>
                        <a:ext cx="2205037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0405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79" y="1415443"/>
            <a:ext cx="6845225" cy="515614"/>
          </a:xfrm>
          <a:prstGeom prst="rect">
            <a:avLst/>
          </a:prstGeom>
        </p:spPr>
      </p:pic>
      <p:sp>
        <p:nvSpPr>
          <p:cNvPr id="5" name="Shape 108"/>
          <p:cNvSpPr txBox="1">
            <a:spLocks/>
          </p:cNvSpPr>
          <p:nvPr/>
        </p:nvSpPr>
        <p:spPr>
          <a:xfrm>
            <a:off x="796183" y="806905"/>
            <a:ext cx="603028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Gray-Scaling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(luminosity method)</a:t>
            </a:r>
          </a:p>
        </p:txBody>
      </p:sp>
      <p:sp>
        <p:nvSpPr>
          <p:cNvPr id="8" name="Shape 95"/>
          <p:cNvSpPr txBox="1">
            <a:spLocks/>
          </p:cNvSpPr>
          <p:nvPr/>
        </p:nvSpPr>
        <p:spPr>
          <a:xfrm>
            <a:off x="936700" y="0"/>
            <a:ext cx="10972799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Calibration Points (</a:t>
            </a:r>
            <a:r>
              <a:rPr lang="en-US" i="1" dirty="0"/>
              <a:t>Row, Col</a:t>
            </a:r>
            <a:r>
              <a:rPr lang="en-US" dirty="0"/>
              <a:t>) Extraction;</a:t>
            </a:r>
          </a:p>
        </p:txBody>
      </p:sp>
      <p:sp>
        <p:nvSpPr>
          <p:cNvPr id="9" name="Shape 108"/>
          <p:cNvSpPr txBox="1">
            <a:spLocks/>
          </p:cNvSpPr>
          <p:nvPr/>
        </p:nvSpPr>
        <p:spPr>
          <a:xfrm>
            <a:off x="796184" y="2028288"/>
            <a:ext cx="390575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Histogram Equalization</a:t>
            </a:r>
          </a:p>
        </p:txBody>
      </p:sp>
      <p:sp>
        <p:nvSpPr>
          <p:cNvPr id="10" name="Shape 108"/>
          <p:cNvSpPr txBox="1">
            <a:spLocks/>
          </p:cNvSpPr>
          <p:nvPr/>
        </p:nvSpPr>
        <p:spPr>
          <a:xfrm>
            <a:off x="796184" y="3626351"/>
            <a:ext cx="390575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Adaptive Thresholding</a:t>
            </a:r>
          </a:p>
        </p:txBody>
      </p:sp>
      <p:sp>
        <p:nvSpPr>
          <p:cNvPr id="11" name="Shape 108"/>
          <p:cNvSpPr txBox="1">
            <a:spLocks/>
          </p:cNvSpPr>
          <p:nvPr/>
        </p:nvSpPr>
        <p:spPr>
          <a:xfrm>
            <a:off x="796184" y="5011622"/>
            <a:ext cx="390575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Round Dot Tracking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479" y="2611657"/>
            <a:ext cx="3374979" cy="8350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660" y="5609631"/>
            <a:ext cx="1000470" cy="1111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8485" y="5669398"/>
            <a:ext cx="8055020" cy="730904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0732808"/>
              </p:ext>
            </p:extLst>
          </p:nvPr>
        </p:nvGraphicFramePr>
        <p:xfrm>
          <a:off x="3939612" y="4192885"/>
          <a:ext cx="57197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Equation" r:id="rId7" imgW="5719413" imgH="918633" progId="Equation.DSMT4">
                  <p:embed/>
                </p:oleObj>
              </mc:Choice>
              <mc:Fallback>
                <p:oleObj name="Equation" r:id="rId7" imgW="5719413" imgH="91863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39612" y="4192885"/>
                        <a:ext cx="5719763" cy="919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1201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" y="-17098"/>
            <a:ext cx="6088386" cy="424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335" y="-8552"/>
            <a:ext cx="6056120" cy="4248500"/>
          </a:xfrm>
          <a:prstGeom prst="rect">
            <a:avLst/>
          </a:prstGeom>
        </p:spPr>
      </p:pic>
      <p:sp>
        <p:nvSpPr>
          <p:cNvPr id="7" name="Shape 95"/>
          <p:cNvSpPr txBox="1">
            <a:spLocks/>
          </p:cNvSpPr>
          <p:nvPr/>
        </p:nvSpPr>
        <p:spPr>
          <a:xfrm>
            <a:off x="914398" y="4366865"/>
            <a:ext cx="3632429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Raw NIR Image</a:t>
            </a:r>
          </a:p>
        </p:txBody>
      </p:sp>
      <p:sp>
        <p:nvSpPr>
          <p:cNvPr id="9" name="Shape 95"/>
          <p:cNvSpPr txBox="1">
            <a:spLocks/>
          </p:cNvSpPr>
          <p:nvPr/>
        </p:nvSpPr>
        <p:spPr>
          <a:xfrm>
            <a:off x="6161519" y="4366865"/>
            <a:ext cx="5956417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After </a:t>
            </a:r>
            <a:r>
              <a:rPr lang="en-US" sz="3600" dirty="0" err="1"/>
              <a:t>Historgram</a:t>
            </a:r>
            <a:r>
              <a:rPr lang="en-US" sz="3600" dirty="0"/>
              <a:t> Equalization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899" y="6044386"/>
            <a:ext cx="3184734" cy="787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" y="5194265"/>
            <a:ext cx="5596425" cy="6822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6" y="6163253"/>
            <a:ext cx="2778986" cy="6947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037" y="6022954"/>
            <a:ext cx="2049338" cy="933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3013" y="5973917"/>
            <a:ext cx="1728825" cy="93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3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1" y="1897154"/>
            <a:ext cx="6054855" cy="424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537" y="1905700"/>
            <a:ext cx="6045715" cy="4248500"/>
          </a:xfrm>
          <a:prstGeom prst="rect">
            <a:avLst/>
          </a:prstGeom>
        </p:spPr>
      </p:pic>
      <p:sp>
        <p:nvSpPr>
          <p:cNvPr id="7" name="Shape 95"/>
          <p:cNvSpPr txBox="1">
            <a:spLocks/>
          </p:cNvSpPr>
          <p:nvPr/>
        </p:nvSpPr>
        <p:spPr>
          <a:xfrm>
            <a:off x="-1" y="6264025"/>
            <a:ext cx="5861101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 err="1"/>
              <a:t>Historgram</a:t>
            </a:r>
            <a:r>
              <a:rPr lang="en-US" sz="3600" dirty="0"/>
              <a:t> Equalized</a:t>
            </a:r>
          </a:p>
        </p:txBody>
      </p:sp>
      <p:sp>
        <p:nvSpPr>
          <p:cNvPr id="9" name="Shape 95"/>
          <p:cNvSpPr txBox="1">
            <a:spLocks/>
          </p:cNvSpPr>
          <p:nvPr/>
        </p:nvSpPr>
        <p:spPr>
          <a:xfrm>
            <a:off x="6161519" y="6281117"/>
            <a:ext cx="5956417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 err="1"/>
              <a:t>Binarized</a:t>
            </a:r>
            <a:endParaRPr lang="en-US" sz="36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379070"/>
              </p:ext>
            </p:extLst>
          </p:nvPr>
        </p:nvGraphicFramePr>
        <p:xfrm>
          <a:off x="6049108" y="797993"/>
          <a:ext cx="57197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Equation" r:id="rId5" imgW="5719413" imgH="918633" progId="Equation.DSMT4">
                  <p:embed/>
                </p:oleObj>
              </mc:Choice>
              <mc:Fallback>
                <p:oleObj name="Equation" r:id="rId5" imgW="5719413" imgH="91863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49108" y="797993"/>
                        <a:ext cx="5719763" cy="919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Shape 108"/>
          <p:cNvSpPr txBox="1">
            <a:spLocks/>
          </p:cNvSpPr>
          <p:nvPr/>
        </p:nvSpPr>
        <p:spPr>
          <a:xfrm>
            <a:off x="914398" y="962842"/>
            <a:ext cx="390575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Adaptive Thresholding</a:t>
            </a:r>
          </a:p>
        </p:txBody>
      </p:sp>
    </p:spTree>
    <p:extLst>
      <p:ext uri="{BB962C8B-B14F-4D97-AF65-F5344CB8AC3E}">
        <p14:creationId xmlns:p14="http://schemas.microsoft.com/office/powerpoint/2010/main" val="1177020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08"/>
          <p:cNvSpPr txBox="1">
            <a:spLocks/>
          </p:cNvSpPr>
          <p:nvPr/>
        </p:nvSpPr>
        <p:spPr>
          <a:xfrm>
            <a:off x="437261" y="756207"/>
            <a:ext cx="390575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Round Dot Tracking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54" y="1503866"/>
            <a:ext cx="1483001" cy="1647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599" y="1932204"/>
            <a:ext cx="8718440" cy="7911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009" y="3309840"/>
            <a:ext cx="7936194" cy="2040575"/>
          </a:xfrm>
          <a:prstGeom prst="rect">
            <a:avLst/>
          </a:prstGeom>
        </p:spPr>
      </p:pic>
      <p:sp>
        <p:nvSpPr>
          <p:cNvPr id="10" name="Shape 108"/>
          <p:cNvSpPr txBox="1">
            <a:spLocks/>
          </p:cNvSpPr>
          <p:nvPr/>
        </p:nvSpPr>
        <p:spPr>
          <a:xfrm>
            <a:off x="841454" y="5936949"/>
            <a:ext cx="10581605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spcBef>
                <a:spcPts val="0"/>
              </a:spcBef>
              <a:buClr>
                <a:schemeClr val="tx1"/>
              </a:buClr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 !=0 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Detect Valid  Flip Valid  Get Area + Bounding Box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880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1" y="1632234"/>
            <a:ext cx="6045715" cy="424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37" y="1646673"/>
            <a:ext cx="6045715" cy="4236714"/>
          </a:xfrm>
          <a:prstGeom prst="rect">
            <a:avLst/>
          </a:prstGeom>
        </p:spPr>
      </p:pic>
      <p:sp>
        <p:nvSpPr>
          <p:cNvPr id="6" name="Shape 95"/>
          <p:cNvSpPr txBox="1">
            <a:spLocks/>
          </p:cNvSpPr>
          <p:nvPr/>
        </p:nvSpPr>
        <p:spPr>
          <a:xfrm>
            <a:off x="-1" y="5999105"/>
            <a:ext cx="5861101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 err="1"/>
              <a:t>Binarized</a:t>
            </a:r>
            <a:r>
              <a:rPr lang="en-US" sz="3600" dirty="0"/>
              <a:t> Image</a:t>
            </a:r>
          </a:p>
        </p:txBody>
      </p:sp>
      <p:sp>
        <p:nvSpPr>
          <p:cNvPr id="7" name="Shape 95"/>
          <p:cNvSpPr txBox="1">
            <a:spLocks/>
          </p:cNvSpPr>
          <p:nvPr/>
        </p:nvSpPr>
        <p:spPr>
          <a:xfrm>
            <a:off x="6161519" y="6016197"/>
            <a:ext cx="5956417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Dots’ Centers Extracted</a:t>
            </a:r>
          </a:p>
        </p:txBody>
      </p:sp>
      <p:sp>
        <p:nvSpPr>
          <p:cNvPr id="8" name="Shape 95"/>
          <p:cNvSpPr txBox="1">
            <a:spLocks/>
          </p:cNvSpPr>
          <p:nvPr/>
        </p:nvSpPr>
        <p:spPr>
          <a:xfrm>
            <a:off x="593766" y="582286"/>
            <a:ext cx="10972799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Traverse and Extract on CPU</a:t>
            </a:r>
          </a:p>
        </p:txBody>
      </p:sp>
    </p:spTree>
    <p:extLst>
      <p:ext uri="{BB962C8B-B14F-4D97-AF65-F5344CB8AC3E}">
        <p14:creationId xmlns:p14="http://schemas.microsoft.com/office/powerpoint/2010/main" val="292712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09600" y="1221897"/>
            <a:ext cx="10972800" cy="53892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C00000"/>
                </a:solidFill>
              </a:rPr>
              <a:t>Introduction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/>
              <a:t>Academic Background: </a:t>
            </a:r>
          </a:p>
          <a:p>
            <a:pPr lvl="1">
              <a:spcBef>
                <a:spcPts val="64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Pinhole Camera Model (Camera calibration / 3D reconstruction)</a:t>
            </a:r>
          </a:p>
          <a:p>
            <a:pPr lvl="1">
              <a:spcBef>
                <a:spcPts val="64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Kai’s per-pixel 3D reconstruction on GPU</a:t>
            </a:r>
          </a:p>
          <a:p>
            <a:pPr lvl="1">
              <a:spcBef>
                <a:spcPts val="64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Distortions</a:t>
            </a:r>
          </a:p>
          <a:p>
            <a:pPr lvl="0" indent="-342900"/>
            <a:r>
              <a:rPr lang="en-US" dirty="0"/>
              <a:t>Per-</a:t>
            </a:r>
            <a:r>
              <a:rPr lang="en-US" altLang="zh-CN" dirty="0"/>
              <a:t>Pixel </a:t>
            </a:r>
            <a:r>
              <a:rPr lang="en-US" dirty="0"/>
              <a:t>Distortion Correction &amp; Natural GPU Reconstruction:</a:t>
            </a:r>
          </a:p>
          <a:p>
            <a:pPr lvl="1">
              <a:spcBef>
                <a:spcPts val="64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system</a:t>
            </a:r>
          </a:p>
          <a:p>
            <a:pPr lvl="1">
              <a:spcBef>
                <a:spcPts val="64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procedures</a:t>
            </a:r>
          </a:p>
          <a:p>
            <a:pPr marR="0" lvl="1" algn="l" rtl="0">
              <a:spcBef>
                <a:spcPts val="64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Undistorted 3D Reconstruction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/>
              <a:t>Conclusion &amp; Future Work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5"/>
          <p:cNvSpPr txBox="1">
            <a:spLocks/>
          </p:cNvSpPr>
          <p:nvPr/>
        </p:nvSpPr>
        <p:spPr>
          <a:xfrm>
            <a:off x="919608" y="-94002"/>
            <a:ext cx="10972799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World Space Address Assignment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920" y="2735901"/>
            <a:ext cx="2381420" cy="1723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110" y="2753132"/>
            <a:ext cx="5423730" cy="1706454"/>
          </a:xfrm>
          <a:prstGeom prst="rect">
            <a:avLst/>
          </a:prstGeom>
        </p:spPr>
      </p:pic>
      <p:sp>
        <p:nvSpPr>
          <p:cNvPr id="10" name="Shape 108"/>
          <p:cNvSpPr txBox="1">
            <a:spLocks/>
          </p:cNvSpPr>
          <p:nvPr/>
        </p:nvSpPr>
        <p:spPr>
          <a:xfrm>
            <a:off x="0" y="810699"/>
            <a:ext cx="12106542" cy="19764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spcBef>
                <a:spcPts val="0"/>
              </a:spcBef>
              <a:buClr>
                <a:schemeClr val="tx1"/>
              </a:buClr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Travers every 4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Square-Shaped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points and find best </a:t>
            </a:r>
            <a:r>
              <a:rPr 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en-US" sz="28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which corresponds to the best-fit “Unit One” (228mm) in Image Space: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just"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Get Linear Mapping matrix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Transform all (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R, 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 to (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X</a:t>
            </a:r>
            <a:r>
              <a:rPr lang="en-US" sz="20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Y</a:t>
            </a:r>
            <a:r>
              <a:rPr lang="en-US" sz="20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</a:p>
          <a:p>
            <a:pPr algn="just"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 Count (</a:t>
            </a: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sz="200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 valid points with integer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X</a:t>
            </a:r>
            <a:r>
              <a:rPr lang="en-US" sz="20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/Y</a:t>
            </a:r>
            <a:r>
              <a:rPr lang="en-US" sz="20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Find best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who generates the largest </a:t>
            </a:r>
            <a:r>
              <a:rPr 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sz="200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sz="2000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011" y="5293504"/>
            <a:ext cx="2205380" cy="1525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162" y="5191085"/>
            <a:ext cx="3529292" cy="1730523"/>
          </a:xfrm>
          <a:prstGeom prst="rect">
            <a:avLst/>
          </a:prstGeom>
        </p:spPr>
      </p:pic>
      <p:sp>
        <p:nvSpPr>
          <p:cNvPr id="13" name="Shape 108"/>
          <p:cNvSpPr txBox="1">
            <a:spLocks/>
          </p:cNvSpPr>
          <p:nvPr/>
        </p:nvSpPr>
        <p:spPr>
          <a:xfrm>
            <a:off x="61244" y="4665448"/>
            <a:ext cx="8172957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Translate Origin to the Center Dot</a:t>
            </a:r>
            <a:endParaRPr 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269170"/>
              </p:ext>
            </p:extLst>
          </p:nvPr>
        </p:nvGraphicFramePr>
        <p:xfrm>
          <a:off x="61244" y="5596834"/>
          <a:ext cx="2870277" cy="867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" name="Equation" r:id="rId7" imgW="3212404" imgH="971197" progId="Equation.DSMT4">
                  <p:embed/>
                </p:oleObj>
              </mc:Choice>
              <mc:Fallback>
                <p:oleObj name="Equation" r:id="rId7" imgW="3212404" imgH="97119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244" y="5596834"/>
                        <a:ext cx="2870277" cy="867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961966"/>
              </p:ext>
            </p:extLst>
          </p:nvPr>
        </p:nvGraphicFramePr>
        <p:xfrm>
          <a:off x="6380369" y="5622472"/>
          <a:ext cx="1712907" cy="833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name="Equation" r:id="rId9" imgW="939600" imgH="457200" progId="Equation.DSMT4">
                  <p:embed/>
                </p:oleObj>
              </mc:Choice>
              <mc:Fallback>
                <p:oleObj name="Equation" r:id="rId9" imgW="9396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80369" y="5622472"/>
                        <a:ext cx="1712907" cy="833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2657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1" y="1638127"/>
            <a:ext cx="6045715" cy="4236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812" y="1646673"/>
            <a:ext cx="5123165" cy="4236714"/>
          </a:xfrm>
          <a:prstGeom prst="rect">
            <a:avLst/>
          </a:prstGeom>
        </p:spPr>
      </p:pic>
      <p:sp>
        <p:nvSpPr>
          <p:cNvPr id="6" name="Shape 95"/>
          <p:cNvSpPr txBox="1">
            <a:spLocks/>
          </p:cNvSpPr>
          <p:nvPr/>
        </p:nvSpPr>
        <p:spPr>
          <a:xfrm>
            <a:off x="-1" y="5999105"/>
            <a:ext cx="6075597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Image Space Calibration Points</a:t>
            </a:r>
          </a:p>
        </p:txBody>
      </p:sp>
      <p:sp>
        <p:nvSpPr>
          <p:cNvPr id="7" name="Shape 95"/>
          <p:cNvSpPr txBox="1">
            <a:spLocks/>
          </p:cNvSpPr>
          <p:nvPr/>
        </p:nvSpPr>
        <p:spPr>
          <a:xfrm>
            <a:off x="6340985" y="6016197"/>
            <a:ext cx="5956417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Assigned World Space </a:t>
            </a:r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6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6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-US" sz="36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95"/>
          <p:cNvSpPr txBox="1">
            <a:spLocks/>
          </p:cNvSpPr>
          <p:nvPr/>
        </p:nvSpPr>
        <p:spPr>
          <a:xfrm>
            <a:off x="817059" y="589661"/>
            <a:ext cx="10972799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World Space Address Assignment</a:t>
            </a:r>
          </a:p>
        </p:txBody>
      </p:sp>
    </p:spTree>
    <p:extLst>
      <p:ext uri="{BB962C8B-B14F-4D97-AF65-F5344CB8AC3E}">
        <p14:creationId xmlns:p14="http://schemas.microsoft.com/office/powerpoint/2010/main" val="1737545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5"/>
          <p:cNvSpPr txBox="1">
            <a:spLocks/>
          </p:cNvSpPr>
          <p:nvPr/>
        </p:nvSpPr>
        <p:spPr>
          <a:xfrm>
            <a:off x="782876" y="478564"/>
            <a:ext cx="10972799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Two Dimensional Polynomial Mapping</a:t>
            </a:r>
          </a:p>
        </p:txBody>
      </p:sp>
      <p:sp>
        <p:nvSpPr>
          <p:cNvPr id="5" name="Shape 108"/>
          <p:cNvSpPr txBox="1">
            <a:spLocks/>
          </p:cNvSpPr>
          <p:nvPr/>
        </p:nvSpPr>
        <p:spPr>
          <a:xfrm>
            <a:off x="343255" y="1521151"/>
            <a:ext cx="8172957" cy="5803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(First Order Perspective Transformation)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048" y="1544931"/>
            <a:ext cx="3890012" cy="1223905"/>
          </a:xfrm>
          <a:prstGeom prst="rect">
            <a:avLst/>
          </a:prstGeom>
        </p:spPr>
      </p:pic>
      <p:sp>
        <p:nvSpPr>
          <p:cNvPr id="7" name="Shape 108"/>
          <p:cNvSpPr txBox="1">
            <a:spLocks/>
          </p:cNvSpPr>
          <p:nvPr/>
        </p:nvSpPr>
        <p:spPr>
          <a:xfrm>
            <a:off x="343255" y="2652964"/>
            <a:ext cx="8172957" cy="5803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Order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856" y="3185258"/>
            <a:ext cx="5251713" cy="955282"/>
          </a:xfrm>
          <a:prstGeom prst="rect">
            <a:avLst/>
          </a:prstGeom>
        </p:spPr>
      </p:pic>
      <p:sp>
        <p:nvSpPr>
          <p:cNvPr id="9" name="Shape 108"/>
          <p:cNvSpPr txBox="1">
            <a:spLocks/>
          </p:cNvSpPr>
          <p:nvPr/>
        </p:nvSpPr>
        <p:spPr>
          <a:xfrm>
            <a:off x="343255" y="4404860"/>
            <a:ext cx="8172957" cy="5803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Fourth Order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221" y="4698850"/>
            <a:ext cx="7400656" cy="941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856" y="5907396"/>
            <a:ext cx="7451933" cy="95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27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07693" cy="5153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693" y="0"/>
            <a:ext cx="6184307" cy="5174479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406029"/>
              </p:ext>
            </p:extLst>
          </p:nvPr>
        </p:nvGraphicFramePr>
        <p:xfrm>
          <a:off x="188007" y="5115900"/>
          <a:ext cx="193992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8" name="Equation" r:id="rId5" imgW="1939305" imgH="499886" progId="Equation.DSMT4">
                  <p:embed/>
                </p:oleObj>
              </mc:Choice>
              <mc:Fallback>
                <p:oleObj name="Equation" r:id="rId5" imgW="1939305" imgH="49988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8007" y="5115900"/>
                        <a:ext cx="1939925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362991"/>
              </p:ext>
            </p:extLst>
          </p:nvPr>
        </p:nvGraphicFramePr>
        <p:xfrm>
          <a:off x="2439988" y="5590325"/>
          <a:ext cx="8321186" cy="51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9" name="Equation" r:id="rId7" imgW="3695400" imgH="228600" progId="Equation.DSMT4">
                  <p:embed/>
                </p:oleObj>
              </mc:Choice>
              <mc:Fallback>
                <p:oleObj name="Equation" r:id="rId7" imgW="3695400" imgH="2286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39988" y="5590325"/>
                        <a:ext cx="8321186" cy="51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33396"/>
              </p:ext>
            </p:extLst>
          </p:nvPr>
        </p:nvGraphicFramePr>
        <p:xfrm>
          <a:off x="2454275" y="6343650"/>
          <a:ext cx="972343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0" name="Equation" r:id="rId9" imgW="4317840" imgH="228600" progId="Equation.DSMT4">
                  <p:embed/>
                </p:oleObj>
              </mc:Choice>
              <mc:Fallback>
                <p:oleObj name="Equation" r:id="rId9" imgW="431784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54275" y="6343650"/>
                        <a:ext cx="9723438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208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9" y="0"/>
            <a:ext cx="6029180" cy="506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967" y="3870"/>
            <a:ext cx="6098849" cy="506163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570576"/>
              </p:ext>
            </p:extLst>
          </p:nvPr>
        </p:nvGraphicFramePr>
        <p:xfrm>
          <a:off x="188007" y="5132992"/>
          <a:ext cx="193992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4" name="Equation" r:id="rId5" imgW="1939305" imgH="499886" progId="Equation.DSMT4">
                  <p:embed/>
                </p:oleObj>
              </mc:Choice>
              <mc:Fallback>
                <p:oleObj name="Equation" r:id="rId5" imgW="1939305" imgH="499886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8007" y="5132992"/>
                        <a:ext cx="1939925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20501"/>
              </p:ext>
            </p:extLst>
          </p:nvPr>
        </p:nvGraphicFramePr>
        <p:xfrm>
          <a:off x="3140075" y="5589588"/>
          <a:ext cx="69215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5" name="Equation" r:id="rId7" imgW="3073320" imgH="228600" progId="Equation.DSMT4">
                  <p:embed/>
                </p:oleObj>
              </mc:Choice>
              <mc:Fallback>
                <p:oleObj name="Equation" r:id="rId7" imgW="307332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40075" y="5589588"/>
                        <a:ext cx="6921500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956311"/>
              </p:ext>
            </p:extLst>
          </p:nvPr>
        </p:nvGraphicFramePr>
        <p:xfrm>
          <a:off x="3140075" y="6343650"/>
          <a:ext cx="783748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6" name="Equation" r:id="rId9" imgW="3479760" imgH="228600" progId="Equation.DSMT4">
                  <p:embed/>
                </p:oleObj>
              </mc:Choice>
              <mc:Fallback>
                <p:oleObj name="Equation" r:id="rId9" imgW="347976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40075" y="6343650"/>
                        <a:ext cx="7837488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0977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457" y="0"/>
            <a:ext cx="8359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41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" y="1128044"/>
            <a:ext cx="6002733" cy="511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737" y="1131915"/>
            <a:ext cx="6135029" cy="5115380"/>
          </a:xfrm>
          <a:prstGeom prst="rect">
            <a:avLst/>
          </a:prstGeom>
        </p:spPr>
      </p:pic>
      <p:sp>
        <p:nvSpPr>
          <p:cNvPr id="9" name="Shape 95"/>
          <p:cNvSpPr txBox="1">
            <a:spLocks/>
          </p:cNvSpPr>
          <p:nvPr/>
        </p:nvSpPr>
        <p:spPr>
          <a:xfrm>
            <a:off x="-1" y="6375115"/>
            <a:ext cx="5861101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Staggered</a:t>
            </a:r>
          </a:p>
        </p:txBody>
      </p:sp>
      <p:sp>
        <p:nvSpPr>
          <p:cNvPr id="10" name="Shape 95"/>
          <p:cNvSpPr txBox="1">
            <a:spLocks/>
          </p:cNvSpPr>
          <p:nvPr/>
        </p:nvSpPr>
        <p:spPr>
          <a:xfrm>
            <a:off x="6161519" y="6392207"/>
            <a:ext cx="5956417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Unified</a:t>
            </a:r>
          </a:p>
        </p:txBody>
      </p:sp>
      <p:sp>
        <p:nvSpPr>
          <p:cNvPr id="11" name="Shape 95"/>
          <p:cNvSpPr txBox="1">
            <a:spLocks/>
          </p:cNvSpPr>
          <p:nvPr/>
        </p:nvSpPr>
        <p:spPr>
          <a:xfrm>
            <a:off x="239283" y="206628"/>
            <a:ext cx="11707738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63 frames from 1.165m to 2.565m, 25mm / frame</a:t>
            </a:r>
          </a:p>
        </p:txBody>
      </p:sp>
    </p:spTree>
    <p:extLst>
      <p:ext uri="{BB962C8B-B14F-4D97-AF65-F5344CB8AC3E}">
        <p14:creationId xmlns:p14="http://schemas.microsoft.com/office/powerpoint/2010/main" val="2289926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" y="1149324"/>
            <a:ext cx="6002733" cy="5076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282" y="1131915"/>
            <a:ext cx="5555938" cy="5115380"/>
          </a:xfrm>
          <a:prstGeom prst="rect">
            <a:avLst/>
          </a:prstGeom>
        </p:spPr>
      </p:pic>
      <p:sp>
        <p:nvSpPr>
          <p:cNvPr id="9" name="Shape 95"/>
          <p:cNvSpPr txBox="1">
            <a:spLocks/>
          </p:cNvSpPr>
          <p:nvPr/>
        </p:nvSpPr>
        <p:spPr>
          <a:xfrm>
            <a:off x="-1" y="6375115"/>
            <a:ext cx="5861101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dirty="0"/>
              <a:t>Frustum</a:t>
            </a:r>
          </a:p>
        </p:txBody>
      </p:sp>
      <p:sp>
        <p:nvSpPr>
          <p:cNvPr id="10" name="Shape 95"/>
          <p:cNvSpPr txBox="1">
            <a:spLocks/>
          </p:cNvSpPr>
          <p:nvPr/>
        </p:nvSpPr>
        <p:spPr>
          <a:xfrm>
            <a:off x="6315282" y="6413130"/>
            <a:ext cx="6030481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6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3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6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3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6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3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/>
              <a:t>:  Pixels’ View</a:t>
            </a:r>
          </a:p>
        </p:txBody>
      </p:sp>
      <p:sp>
        <p:nvSpPr>
          <p:cNvPr id="11" name="Shape 95"/>
          <p:cNvSpPr txBox="1">
            <a:spLocks/>
          </p:cNvSpPr>
          <p:nvPr/>
        </p:nvSpPr>
        <p:spPr>
          <a:xfrm>
            <a:off x="239283" y="206628"/>
            <a:ext cx="11707738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63 frames, generate Pixels’ Beam Equations</a:t>
            </a:r>
          </a:p>
        </p:txBody>
      </p:sp>
    </p:spTree>
    <p:extLst>
      <p:ext uri="{BB962C8B-B14F-4D97-AF65-F5344CB8AC3E}">
        <p14:creationId xmlns:p14="http://schemas.microsoft.com/office/powerpoint/2010/main" val="1519762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5"/>
          <p:cNvSpPr txBox="1">
            <a:spLocks/>
          </p:cNvSpPr>
          <p:nvPr/>
        </p:nvSpPr>
        <p:spPr>
          <a:xfrm>
            <a:off x="190856" y="72660"/>
            <a:ext cx="11707738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Per-Pixel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/>
              <a:t> to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/>
              <a:t> mapping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520"/>
            <a:ext cx="6443529" cy="5296985"/>
          </a:xfrm>
          <a:prstGeom prst="rect">
            <a:avLst/>
          </a:prstGeom>
        </p:spPr>
      </p:pic>
      <p:sp>
        <p:nvSpPr>
          <p:cNvPr id="7" name="Shape 95"/>
          <p:cNvSpPr txBox="1">
            <a:spLocks/>
          </p:cNvSpPr>
          <p:nvPr/>
        </p:nvSpPr>
        <p:spPr>
          <a:xfrm>
            <a:off x="7229743" y="1281539"/>
            <a:ext cx="3657600" cy="9190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l">
              <a:buSzPct val="25000"/>
            </a:pPr>
            <a:r>
              <a:rPr lang="en-US" sz="2800" dirty="0"/>
              <a:t>Data at pixel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(212, 256)</a:t>
            </a:r>
          </a:p>
          <a:p>
            <a:pPr algn="l">
              <a:buSzPct val="25000"/>
            </a:pPr>
            <a:r>
              <a:rPr lang="en-US" sz="2800" dirty="0"/>
              <a:t>from 32 frames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856719" y="6430046"/>
            <a:ext cx="3168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/>
              <a:t> to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dirty="0"/>
              <a:t> Polynomial Fit </a:t>
            </a:r>
          </a:p>
        </p:txBody>
      </p:sp>
      <p:pic>
        <p:nvPicPr>
          <p:cNvPr id="9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404912" y="2667795"/>
            <a:ext cx="7334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404912" y="4282953"/>
            <a:ext cx="7334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95"/>
          <p:cNvSpPr txBox="1">
            <a:spLocks/>
          </p:cNvSpPr>
          <p:nvPr/>
        </p:nvSpPr>
        <p:spPr>
          <a:xfrm>
            <a:off x="6749898" y="3444075"/>
            <a:ext cx="4617289" cy="377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in this example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337" y="5275738"/>
            <a:ext cx="4962257" cy="53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66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609600" y="112267"/>
            <a:ext cx="10972799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Look-Up Table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09600" y="1221897"/>
            <a:ext cx="10972800" cy="30168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342900">
              <a:spcBef>
                <a:spcPts val="0"/>
              </a:spcBef>
            </a:pPr>
            <a:r>
              <a:rPr lang="en-US" dirty="0"/>
              <a:t>Size: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- 6 (512*424*6)</a:t>
            </a:r>
            <a:endParaRPr lang="en-US" sz="2400" dirty="0"/>
          </a:p>
          <a:p>
            <a:pPr lvl="0" indent="-342900">
              <a:spcBef>
                <a:spcPts val="0"/>
              </a:spcBef>
            </a:pPr>
            <a:r>
              <a:rPr lang="en-US" dirty="0"/>
              <a:t>Data:</a:t>
            </a:r>
          </a:p>
          <a:p>
            <a:pPr lvl="0" indent="-342900">
              <a:spcBef>
                <a:spcPts val="0"/>
              </a:spcBef>
            </a:pPr>
            <a:r>
              <a:rPr lang="en-US" dirty="0"/>
              <a:t>Pre-Process: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 every frame)  </a:t>
            </a:r>
          </a:p>
          <a:p>
            <a:pPr lvl="1" indent="-342900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best-fit plane equation</a:t>
            </a:r>
          </a:p>
          <a:p>
            <a:pPr lvl="1" indent="-342900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Throw away 10% pixels of worst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342900"/>
            <a:r>
              <a:rPr lang="en-US" dirty="0"/>
              <a:t>Mappings:</a:t>
            </a:r>
          </a:p>
          <a:p>
            <a:pPr marL="40005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Fragment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 per-pixel linear mappings, 6 parameters</a:t>
            </a:r>
          </a:p>
          <a:p>
            <a:pPr lvl="0" indent="-342900"/>
            <a:endParaRPr lang="en-US" dirty="0"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108603"/>
              </p:ext>
            </p:extLst>
          </p:nvPr>
        </p:nvGraphicFramePr>
        <p:xfrm>
          <a:off x="2123985" y="1771661"/>
          <a:ext cx="1803589" cy="429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5" name="Equation" r:id="rId4" imgW="799920" imgH="190440" progId="Equation.DSMT4">
                  <p:embed/>
                </p:oleObj>
              </mc:Choice>
              <mc:Fallback>
                <p:oleObj name="Equation" r:id="rId4" imgW="799920" imgH="19044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3985" y="1771661"/>
                        <a:ext cx="1803589" cy="4294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08322"/>
              </p:ext>
            </p:extLst>
          </p:nvPr>
        </p:nvGraphicFramePr>
        <p:xfrm>
          <a:off x="5539797" y="2716613"/>
          <a:ext cx="28082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6" name="Equation" r:id="rId6" imgW="1244520" imgH="203040" progId="Equation.DSMT4">
                  <p:embed/>
                </p:oleObj>
              </mc:Choice>
              <mc:Fallback>
                <p:oleObj name="Equation" r:id="rId6" imgW="1244520" imgH="20304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39797" y="2716613"/>
                        <a:ext cx="2808287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4987" y="4822662"/>
            <a:ext cx="4597676" cy="11562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4988" y="6096135"/>
            <a:ext cx="4597675" cy="49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44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96" y="1561923"/>
            <a:ext cx="8159874" cy="4240565"/>
          </a:xfrm>
          <a:prstGeom prst="rect">
            <a:avLst/>
          </a:prstGeom>
        </p:spPr>
      </p:pic>
      <p:sp>
        <p:nvSpPr>
          <p:cNvPr id="6" name="Shape 95"/>
          <p:cNvSpPr txBox="1">
            <a:spLocks/>
          </p:cNvSpPr>
          <p:nvPr/>
        </p:nvSpPr>
        <p:spPr>
          <a:xfrm>
            <a:off x="575734" y="263348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Object Segmentation in </a:t>
            </a:r>
            <a:r>
              <a:rPr lang="en-US" dirty="0" err="1"/>
              <a:t>KinectFusion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43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" y="1956898"/>
            <a:ext cx="6002733" cy="27607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152" y="1982535"/>
            <a:ext cx="5977764" cy="2760783"/>
          </a:xfrm>
          <a:prstGeom prst="rect">
            <a:avLst/>
          </a:prstGeom>
        </p:spPr>
      </p:pic>
      <p:sp>
        <p:nvSpPr>
          <p:cNvPr id="9" name="Shape 95"/>
          <p:cNvSpPr txBox="1">
            <a:spLocks/>
          </p:cNvSpPr>
          <p:nvPr/>
        </p:nvSpPr>
        <p:spPr>
          <a:xfrm>
            <a:off x="81368" y="4743318"/>
            <a:ext cx="5861101" cy="211468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2800" dirty="0"/>
              <a:t>Raw Pin-Hole Reconstructions</a:t>
            </a:r>
          </a:p>
          <a:p>
            <a:pPr>
              <a:buSzPct val="25000"/>
            </a:pPr>
            <a:r>
              <a:rPr lang="en-US" sz="2000" dirty="0"/>
              <a:t>Transformed </a:t>
            </a:r>
          </a:p>
          <a:p>
            <a:pPr>
              <a:buSzPct val="25000"/>
            </a:pPr>
            <a:r>
              <a:rPr lang="en-US" sz="2000" dirty="0"/>
              <a:t>into World Space</a:t>
            </a:r>
          </a:p>
          <a:p>
            <a:pPr>
              <a:buSzPct val="25000"/>
            </a:pPr>
            <a:r>
              <a:rPr lang="en-US" sz="2000" dirty="0"/>
              <a:t>By</a:t>
            </a:r>
          </a:p>
          <a:p>
            <a:pPr>
              <a:buSzPct val="25000"/>
            </a:pPr>
            <a:r>
              <a:rPr lang="en-US" sz="2000" dirty="0"/>
              <a:t>Best-Fit </a:t>
            </a:r>
            <a:r>
              <a:rPr lang="en-US" sz="2000" i="1" dirty="0"/>
              <a:t>Rotation</a:t>
            </a:r>
            <a:r>
              <a:rPr lang="en-US" sz="2000" dirty="0"/>
              <a:t> and </a:t>
            </a:r>
            <a:r>
              <a:rPr lang="en-US" sz="2000" i="1" dirty="0"/>
              <a:t>Translation</a:t>
            </a:r>
          </a:p>
        </p:txBody>
      </p:sp>
      <p:sp>
        <p:nvSpPr>
          <p:cNvPr id="11" name="Shape 95"/>
          <p:cNvSpPr txBox="1">
            <a:spLocks/>
          </p:cNvSpPr>
          <p:nvPr/>
        </p:nvSpPr>
        <p:spPr>
          <a:xfrm>
            <a:off x="239283" y="688923"/>
            <a:ext cx="11707738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Depth Distortion Correction</a:t>
            </a:r>
          </a:p>
        </p:txBody>
      </p:sp>
      <p:sp>
        <p:nvSpPr>
          <p:cNvPr id="7" name="Shape 95"/>
          <p:cNvSpPr txBox="1">
            <a:spLocks/>
          </p:cNvSpPr>
          <p:nvPr/>
        </p:nvSpPr>
        <p:spPr>
          <a:xfrm>
            <a:off x="6330899" y="4743318"/>
            <a:ext cx="5861101" cy="88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2800" dirty="0"/>
              <a:t>Calibrated LUT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436646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37" y="-1"/>
            <a:ext cx="3691784" cy="687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809" y="0"/>
            <a:ext cx="3959221" cy="6858000"/>
          </a:xfrm>
          <a:prstGeom prst="rect">
            <a:avLst/>
          </a:prstGeom>
        </p:spPr>
      </p:pic>
      <p:sp>
        <p:nvSpPr>
          <p:cNvPr id="9" name="Shape 95"/>
          <p:cNvSpPr txBox="1">
            <a:spLocks/>
          </p:cNvSpPr>
          <p:nvPr/>
        </p:nvSpPr>
        <p:spPr>
          <a:xfrm>
            <a:off x="-171580" y="5870960"/>
            <a:ext cx="1908232" cy="11109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2800" dirty="0"/>
              <a:t>Before</a:t>
            </a:r>
          </a:p>
          <a:p>
            <a:pPr>
              <a:buSzPct val="25000"/>
            </a:pPr>
            <a:r>
              <a:rPr lang="en-US" sz="2800" dirty="0"/>
              <a:t>Calibration</a:t>
            </a:r>
            <a:endParaRPr lang="en-US" sz="2000" dirty="0"/>
          </a:p>
        </p:txBody>
      </p:sp>
      <p:sp>
        <p:nvSpPr>
          <p:cNvPr id="8" name="Shape 95"/>
          <p:cNvSpPr txBox="1">
            <a:spLocks/>
          </p:cNvSpPr>
          <p:nvPr/>
        </p:nvSpPr>
        <p:spPr>
          <a:xfrm>
            <a:off x="10511326" y="6392253"/>
            <a:ext cx="1776951" cy="38883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2800" dirty="0"/>
              <a:t>Calibrated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437993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439"/>
            <a:ext cx="5973510" cy="4890495"/>
          </a:xfrm>
          <a:prstGeom prst="rect">
            <a:avLst/>
          </a:prstGeom>
        </p:spPr>
      </p:pic>
      <p:sp>
        <p:nvSpPr>
          <p:cNvPr id="9" name="Shape 95"/>
          <p:cNvSpPr txBox="1">
            <a:spLocks/>
          </p:cNvSpPr>
          <p:nvPr/>
        </p:nvSpPr>
        <p:spPr>
          <a:xfrm>
            <a:off x="1012862" y="6033331"/>
            <a:ext cx="3046393" cy="4486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2800" dirty="0"/>
              <a:t>Before Calibration</a:t>
            </a:r>
            <a:endParaRPr lang="en-US" sz="2000" i="1" dirty="0"/>
          </a:p>
        </p:txBody>
      </p:sp>
      <p:sp>
        <p:nvSpPr>
          <p:cNvPr id="11" name="Shape 95"/>
          <p:cNvSpPr txBox="1">
            <a:spLocks/>
          </p:cNvSpPr>
          <p:nvPr/>
        </p:nvSpPr>
        <p:spPr>
          <a:xfrm>
            <a:off x="162370" y="-70299"/>
            <a:ext cx="11707738" cy="76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Lens Distortion Correction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879" y="871440"/>
            <a:ext cx="6135890" cy="4919480"/>
          </a:xfrm>
          <a:prstGeom prst="rect">
            <a:avLst/>
          </a:prstGeom>
        </p:spPr>
      </p:pic>
      <p:sp>
        <p:nvSpPr>
          <p:cNvPr id="8" name="Shape 95"/>
          <p:cNvSpPr txBox="1">
            <a:spLocks/>
          </p:cNvSpPr>
          <p:nvPr/>
        </p:nvSpPr>
        <p:spPr>
          <a:xfrm>
            <a:off x="7687125" y="6033331"/>
            <a:ext cx="3046393" cy="4486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2800" dirty="0"/>
              <a:t>Calibrated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947266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78862" y="546931"/>
            <a:ext cx="10972799" cy="6387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 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472868" y="1271187"/>
            <a:ext cx="10972800" cy="54543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342900">
              <a:spcBef>
                <a:spcPts val="0"/>
              </a:spcBef>
            </a:pPr>
            <a:r>
              <a:rPr lang="en-US" sz="2800" dirty="0"/>
              <a:t>Rail System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Infinite frames of data, dense calibration points, per-pixel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mapping</a:t>
            </a:r>
            <a:endParaRPr lang="en-US" sz="2000" dirty="0"/>
          </a:p>
          <a:p>
            <a:pPr lvl="0" indent="-342900">
              <a:spcBef>
                <a:spcPts val="0"/>
              </a:spcBef>
            </a:pPr>
            <a:r>
              <a:rPr lang="en-US" sz="2800" dirty="0"/>
              <a:t>Data Collection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Per-Frame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400" dirty="0"/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laser distance measurer ;</a:t>
            </a:r>
            <a:endParaRPr lang="en-US" sz="2400" dirty="0"/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calibration points’ extraction ;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Histogram Equalization, Adaptive Thresholding, Round Dots’ Tracking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world space coordinates to calibration points ;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two-dimensional fourth order polynomial mapping ;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dense undistorted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342900">
              <a:spcBef>
                <a:spcPts val="0"/>
              </a:spcBef>
            </a:pPr>
            <a:r>
              <a:rPr lang="en-US" sz="2800" dirty="0"/>
              <a:t>Pre-Process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Unify staggered frames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Throw away 10% noise pixels</a:t>
            </a:r>
          </a:p>
          <a:p>
            <a:pPr indent="-342900">
              <a:spcBef>
                <a:spcPts val="0"/>
              </a:spcBef>
            </a:pPr>
            <a:r>
              <a:rPr lang="en-US" sz="2800" dirty="0"/>
              <a:t>Generate LUT: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- 6 (512*424*6)</a:t>
            </a:r>
            <a:endParaRPr lang="en-US" sz="2400" dirty="0"/>
          </a:p>
          <a:p>
            <a:pPr lvl="0" indent="-342900"/>
            <a:r>
              <a:rPr lang="en-US" sz="2800" dirty="0"/>
              <a:t>3D Reconstruction: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Undistorted 3D Reconstruction, No model, Only Textures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8034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78862" y="546931"/>
            <a:ext cx="10972799" cy="6387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Future Works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515596" y="1822391"/>
            <a:ext cx="10972800" cy="41596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342900">
              <a:spcBef>
                <a:spcPts val="0"/>
              </a:spcBef>
            </a:pPr>
            <a:r>
              <a:rPr lang="en-US" sz="2800" dirty="0"/>
              <a:t>Hard Ware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Longer rail: segmented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mapping in case a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rough extrapolation;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Size and Distribution: based on resolution ;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pattern to 3D pattern: in case NIR streams cannot be used, 3D pattern for depth streams analysis ;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module on rail: to substitute laser distance measure, such that it is possible to input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record frames automatically.</a:t>
            </a:r>
          </a:p>
          <a:p>
            <a:pPr lvl="0" indent="-342900">
              <a:spcBef>
                <a:spcPts val="0"/>
              </a:spcBef>
            </a:pPr>
            <a:r>
              <a:rPr lang="en-US" sz="2800" dirty="0"/>
              <a:t>Software</a:t>
            </a: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DIP techniques ;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34290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order polynomial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mapping.</a:t>
            </a:r>
          </a:p>
        </p:txBody>
      </p:sp>
    </p:spTree>
    <p:extLst>
      <p:ext uri="{BB962C8B-B14F-4D97-AF65-F5344CB8AC3E}">
        <p14:creationId xmlns:p14="http://schemas.microsoft.com/office/powerpoint/2010/main" val="3228179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285750" y="2027238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8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898" y="1045802"/>
            <a:ext cx="6284869" cy="569682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28"/>
          <p:cNvSpPr txBox="1">
            <a:spLocks/>
          </p:cNvSpPr>
          <p:nvPr/>
        </p:nvSpPr>
        <p:spPr>
          <a:xfrm>
            <a:off x="447933" y="-80106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Pinhole-Camera Model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8"/>
          <p:cNvSpPr txBox="1">
            <a:spLocks/>
          </p:cNvSpPr>
          <p:nvPr/>
        </p:nvSpPr>
        <p:spPr>
          <a:xfrm>
            <a:off x="447933" y="-80106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Pinhole-Camera Model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33" y="1520094"/>
            <a:ext cx="8620800" cy="45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81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8"/>
          <p:cNvSpPr txBox="1">
            <a:spLocks/>
          </p:cNvSpPr>
          <p:nvPr/>
        </p:nvSpPr>
        <p:spPr>
          <a:xfrm>
            <a:off x="447933" y="-80106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Pinhole-Camera Model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2894"/>
            <a:ext cx="8751677" cy="38238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6" y="5459386"/>
            <a:ext cx="3213219" cy="1140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077" y="5347645"/>
            <a:ext cx="4962454" cy="1364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125" y="1249446"/>
            <a:ext cx="1679422" cy="14064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8706" y="3430132"/>
            <a:ext cx="2247841" cy="19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08"/>
          <p:cNvSpPr txBox="1">
            <a:spLocks/>
          </p:cNvSpPr>
          <p:nvPr/>
        </p:nvSpPr>
        <p:spPr>
          <a:xfrm>
            <a:off x="787638" y="667856"/>
            <a:ext cx="4384348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Traditional Reconstruction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71986" y="684948"/>
            <a:ext cx="52096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980000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(Calibrate </a:t>
            </a:r>
            <a:r>
              <a:rPr lang="en-US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and then Inverse)</a:t>
            </a:r>
          </a:p>
        </p:txBody>
      </p:sp>
      <p:pic>
        <p:nvPicPr>
          <p:cNvPr id="13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886" y="1358680"/>
            <a:ext cx="42291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93" y="5281744"/>
            <a:ext cx="2307319" cy="4222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283" y="5908763"/>
            <a:ext cx="2913750" cy="942840"/>
          </a:xfrm>
          <a:prstGeom prst="rect">
            <a:avLst/>
          </a:prstGeom>
        </p:spPr>
      </p:pic>
      <p:sp>
        <p:nvSpPr>
          <p:cNvPr id="20" name="Shape 108"/>
          <p:cNvSpPr txBox="1">
            <a:spLocks/>
          </p:cNvSpPr>
          <p:nvPr/>
        </p:nvSpPr>
        <p:spPr>
          <a:xfrm>
            <a:off x="787637" y="4685007"/>
            <a:ext cx="11037458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KinectV2: Raw 3D Reconstruction on GPU based on             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(Intrinsic </a:t>
            </a:r>
            <a:r>
              <a:rPr 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19" name="Shape 109"/>
          <p:cNvSpPr txBox="1">
            <a:spLocks/>
          </p:cNvSpPr>
          <p:nvPr/>
        </p:nvSpPr>
        <p:spPr>
          <a:xfrm>
            <a:off x="770546" y="2647072"/>
            <a:ext cx="10972800" cy="733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Kai’s : Natural </a:t>
            </a:r>
            <a:r>
              <a:rPr lang="en-US" sz="2800" dirty="0" err="1">
                <a:solidFill>
                  <a:schemeClr val="tx1"/>
                </a:solidFill>
              </a:rPr>
              <a:t>Shader</a:t>
            </a:r>
            <a:r>
              <a:rPr lang="en-US" sz="2800" dirty="0">
                <a:solidFill>
                  <a:schemeClr val="tx1"/>
                </a:solidFill>
              </a:rPr>
              <a:t> Reconstruction on GPU</a:t>
            </a:r>
          </a:p>
        </p:txBody>
      </p:sp>
      <p:pic>
        <p:nvPicPr>
          <p:cNvPr id="22" name="Shape 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7096" y="3242533"/>
            <a:ext cx="29527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3658" y="3465508"/>
            <a:ext cx="73342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1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6680" y="6211202"/>
            <a:ext cx="7334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3494" y="3369142"/>
            <a:ext cx="3538161" cy="889787"/>
          </a:xfrm>
          <a:prstGeom prst="rect">
            <a:avLst/>
          </a:prstGeom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634860"/>
              </p:ext>
            </p:extLst>
          </p:nvPr>
        </p:nvGraphicFramePr>
        <p:xfrm>
          <a:off x="6148388" y="1173163"/>
          <a:ext cx="5827712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2" name="Equation" r:id="rId10" imgW="3936960" imgH="990360" progId="Equation.DSMT4">
                  <p:embed/>
                </p:oleObj>
              </mc:Choice>
              <mc:Fallback>
                <p:oleObj name="Equation" r:id="rId10" imgW="3936960" imgH="99036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48388" y="1173163"/>
                        <a:ext cx="5827712" cy="146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485868"/>
              </p:ext>
            </p:extLst>
          </p:nvPr>
        </p:nvGraphicFramePr>
        <p:xfrm>
          <a:off x="8725255" y="4710803"/>
          <a:ext cx="92710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3" name="Equation" r:id="rId12" imgW="927816" imgH="522111" progId="Equation.DSMT4">
                  <p:embed/>
                </p:oleObj>
              </mc:Choice>
              <mc:Fallback>
                <p:oleObj name="Equation" r:id="rId12" imgW="927816" imgH="52211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725255" y="4710803"/>
                        <a:ext cx="927100" cy="522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27904"/>
              </p:ext>
            </p:extLst>
          </p:nvPr>
        </p:nvGraphicFramePr>
        <p:xfrm>
          <a:off x="3392680" y="6433654"/>
          <a:ext cx="359254" cy="498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4" name="Equation" r:id="rId14" imgW="398241" imgH="551744" progId="Equation.DSMT4">
                  <p:embed/>
                </p:oleObj>
              </mc:Choice>
              <mc:Fallback>
                <p:oleObj name="Equation" r:id="rId14" imgW="398241" imgH="55174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92680" y="6433654"/>
                        <a:ext cx="359254" cy="498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981101"/>
              </p:ext>
            </p:extLst>
          </p:nvPr>
        </p:nvGraphicFramePr>
        <p:xfrm>
          <a:off x="3392680" y="5857388"/>
          <a:ext cx="359254" cy="497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5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392680" y="5857388"/>
                        <a:ext cx="359254" cy="4974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815477"/>
              </p:ext>
            </p:extLst>
          </p:nvPr>
        </p:nvGraphicFramePr>
        <p:xfrm>
          <a:off x="6656472" y="5378630"/>
          <a:ext cx="1274026" cy="323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6" name="Equation" r:id="rId18" imgW="799920" imgH="203040" progId="Equation.DSMT4">
                  <p:embed/>
                </p:oleObj>
              </mc:Choice>
              <mc:Fallback>
                <p:oleObj name="Equation" r:id="rId18" imgW="799920" imgH="20304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656472" y="5378630"/>
                        <a:ext cx="1274026" cy="323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Shape 1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1803" y="3690039"/>
            <a:ext cx="733425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1692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71" y="4769949"/>
            <a:ext cx="2307319" cy="422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085" y="5247729"/>
            <a:ext cx="788821" cy="246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546" y="632390"/>
            <a:ext cx="5862415" cy="34620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873" y="607286"/>
            <a:ext cx="4605947" cy="34957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8009" y="4414846"/>
            <a:ext cx="4535738" cy="1215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5023" y="2573640"/>
            <a:ext cx="3690750" cy="17107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620" y="5777692"/>
            <a:ext cx="2913750" cy="9428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4570" y="5643000"/>
            <a:ext cx="3205125" cy="1215000"/>
          </a:xfrm>
          <a:prstGeom prst="rect">
            <a:avLst/>
          </a:prstGeom>
        </p:spPr>
      </p:pic>
      <p:sp>
        <p:nvSpPr>
          <p:cNvPr id="11" name="Shape 108"/>
          <p:cNvSpPr txBox="1">
            <a:spLocks/>
          </p:cNvSpPr>
          <p:nvPr/>
        </p:nvSpPr>
        <p:spPr>
          <a:xfrm>
            <a:off x="666571" y="-22316"/>
            <a:ext cx="11037458" cy="5894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Raw 3D Reconstruction on GPU based on             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(Intrinsic </a:t>
            </a:r>
            <a:r>
              <a:rPr 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607522"/>
              </p:ext>
            </p:extLst>
          </p:nvPr>
        </p:nvGraphicFramePr>
        <p:xfrm>
          <a:off x="7149462" y="19756"/>
          <a:ext cx="92710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" name="Equation" r:id="rId11" imgW="927816" imgH="522111" progId="Equation.DSMT4">
                  <p:embed/>
                </p:oleObj>
              </mc:Choice>
              <mc:Fallback>
                <p:oleObj name="Equation" r:id="rId11" imgW="927816" imgH="522111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49462" y="19756"/>
                        <a:ext cx="927100" cy="522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6167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5"/>
          <p:cNvSpPr txBox="1">
            <a:spLocks/>
          </p:cNvSpPr>
          <p:nvPr/>
        </p:nvSpPr>
        <p:spPr>
          <a:xfrm>
            <a:off x="600010" y="-359739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dirty="0"/>
              <a:t>Raw KinectV2  3D Reconstruction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0" y="586399"/>
            <a:ext cx="6733333" cy="55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16" y="586399"/>
            <a:ext cx="3461048" cy="5508219"/>
          </a:xfrm>
          <a:prstGeom prst="rect">
            <a:avLst/>
          </a:prstGeom>
        </p:spPr>
      </p:pic>
      <p:sp>
        <p:nvSpPr>
          <p:cNvPr id="8" name="Shape 95"/>
          <p:cNvSpPr txBox="1">
            <a:spLocks/>
          </p:cNvSpPr>
          <p:nvPr/>
        </p:nvSpPr>
        <p:spPr>
          <a:xfrm>
            <a:off x="1923329" y="6137348"/>
            <a:ext cx="3894034" cy="52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4000" dirty="0"/>
              <a:t>lens Distortion</a:t>
            </a:r>
          </a:p>
        </p:txBody>
      </p:sp>
      <p:sp>
        <p:nvSpPr>
          <p:cNvPr id="10" name="Shape 95"/>
          <p:cNvSpPr txBox="1">
            <a:spLocks/>
          </p:cNvSpPr>
          <p:nvPr/>
        </p:nvSpPr>
        <p:spPr>
          <a:xfrm>
            <a:off x="8119030" y="6137348"/>
            <a:ext cx="3894034" cy="52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en-US" sz="4000" dirty="0"/>
              <a:t>Depth Distortion</a:t>
            </a:r>
          </a:p>
        </p:txBody>
      </p:sp>
    </p:spTree>
    <p:extLst>
      <p:ext uri="{BB962C8B-B14F-4D97-AF65-F5344CB8AC3E}">
        <p14:creationId xmlns:p14="http://schemas.microsoft.com/office/powerpoint/2010/main" val="2496978933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3968</TotalTime>
  <Words>659</Words>
  <Application>Microsoft Office PowerPoint</Application>
  <PresentationFormat>Widescreen</PresentationFormat>
  <Paragraphs>152</Paragraphs>
  <Slides>35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Times New Roman</vt:lpstr>
      <vt:lpstr>Wingdings</vt:lpstr>
      <vt:lpstr>主题1</vt:lpstr>
      <vt:lpstr>Equation</vt:lpstr>
      <vt:lpstr>RGBD Cameras’ Per-Pixel Calibration and Natural 3D Reconstruction on GPU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Academic Background</vt:lpstr>
      <vt:lpstr>PowerPoint Presentation</vt:lpstr>
      <vt:lpstr>PowerPoint Presentation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Generate Look-Up Table</vt:lpstr>
      <vt:lpstr>PowerPoint Presentation</vt:lpstr>
      <vt:lpstr>PowerPoint Presentation</vt:lpstr>
      <vt:lpstr>PowerPoint Presentation</vt:lpstr>
      <vt:lpstr>Conclusion </vt:lpstr>
      <vt:lpstr>Future Works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Parallel Calibration and 3D Reconstruction in Real-Timefor RGB-D Cameras</dc:title>
  <dc:creator>Sen Li</dc:creator>
  <cp:lastModifiedBy>Illusion</cp:lastModifiedBy>
  <cp:revision>82</cp:revision>
  <dcterms:modified xsi:type="dcterms:W3CDTF">2016-09-30T18:01:33Z</dcterms:modified>
</cp:coreProperties>
</file>